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9" r:id="rId10"/>
    <p:sldId id="265" r:id="rId11"/>
    <p:sldId id="270" r:id="rId12"/>
    <p:sldId id="264" r:id="rId13"/>
    <p:sldId id="271" r:id="rId14"/>
    <p:sldId id="272" r:id="rId15"/>
    <p:sldId id="266" r:id="rId16"/>
    <p:sldId id="280" r:id="rId17"/>
    <p:sldId id="274" r:id="rId18"/>
    <p:sldId id="279" r:id="rId19"/>
    <p:sldId id="267" r:id="rId20"/>
    <p:sldId id="281" r:id="rId21"/>
    <p:sldId id="273" r:id="rId22"/>
    <p:sldId id="276" r:id="rId23"/>
    <p:sldId id="275" r:id="rId2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wav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85DDDE-87CB-42E3-B26D-F9CC983AB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AC36340-F780-4EE9-9AD1-57E445961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F074190-B05F-4BC0-AD39-C90B45E8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793C891-0225-4B6A-9560-E670AB6F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9668A2-3C3C-48F7-8059-992E2C17B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4383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6CC81B-55D0-4C79-8229-B0D8B05F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7319C3-970B-4853-AD93-87B9A9CFA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BB855F0-98CF-4B99-BBA3-A4B4CE898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8EAD1C-D5ED-4942-9E70-16BD72E9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F06733A-F721-4EE9-B4B5-24CED57AE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293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1264094-9C40-4265-8EC5-2827DBED29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3474B9C-54F1-49D1-9052-58DB51249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E8D4A2-7765-4958-B6D2-B68E7F6CD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816074-1EB2-4B7C-94C8-5875A7113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53DE1A5-2AD5-4221-B878-E5EAE8984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476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047CEC-C402-488C-A5B2-07DCD82FB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BA14B-985D-486B-A40D-90DA8C06D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A0821D5-4FBD-4532-85E7-0AD855A4D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E86F17-8C76-40C4-828F-9BF66A7CC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EE0082-87EC-499C-A5B1-313B9E6FF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086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EE0886-345F-4D82-A2F6-51FD102E3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80B62F6-CB66-4774-93A8-4ED288533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83A87A-D8A7-4437-AC54-CF930C1D5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1D23CF-03BD-48C1-8181-FEC21CAF6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DD970E-57D6-4180-B716-3F5525DCB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5674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A4CD32-73D8-401D-AB02-4339DFBD4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030CD-7FF1-4495-952A-14DE08A28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88CBD05-D89E-4113-B1C3-6E49C9C0C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E70F2DC-6993-41A9-A1C4-705843BE9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8E93C71-A70E-4A65-A05A-29EC1309B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F62C15F-3D51-4D6A-8E51-B70082162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693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AF1A9E-CA1C-4D7C-8925-1B9094F31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C74ED1F-F479-4EA9-B8F3-10A52FA9A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815CDD6-06C0-4243-9180-444F79B3C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EA68234-69B7-41B5-A000-D378D1666C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7213183-9F47-46A7-9E59-A1EB1EBD36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1201D0C-1BAE-44DF-AA32-EBAAB75DB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5C25ACF-EE37-4427-9E06-F61CDB648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2727A7E-E080-4F86-B865-53AAB6E62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72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EF4ED6-A59E-4877-ADF3-A7FBA86C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A10EC44-A7BA-4138-AAB5-3D635618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AE6860A-089E-4A4E-860F-F42EB1AF1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0A1850A-6453-45EF-B64E-249C52E6F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4535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06478EC-D5EB-4F53-8635-AA4B83654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E792508-18D5-4938-834B-3E0DBBF90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B572FA0-AD45-487C-9741-8A8365ED5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7267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7226D3-4C91-436F-B184-60E9D9C8D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0B4370-D0C5-480D-9F20-051692D7E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8EE3ACB-904D-4A16-9E79-451ACE9A7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35E8DB5-7D55-4086-8054-C48AD6A2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2F7A3E0-F7C4-475C-B7B7-4A56EE64C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FF2AF3E-8450-4B77-B0DA-1173C21D7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5442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45070A-2BBB-4B45-89DF-856B5FD80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E04BF7A-6AC2-4DAE-B0BC-379231CF5D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5B487D0-E03F-4618-8C5C-DEC7B2B91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6A2524B-842C-4C8D-80CC-C869FFE78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32FBF1-EB70-4005-B91A-EEF987330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23DDA80-7D28-49C6-A915-6275528B8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5529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A88C4A4-4AF9-4FD0-B7E3-F0480565D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72B9180-4764-499F-AA7F-3846EA213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EF735BF-7026-43AE-ABD1-22B46AA9E4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D9CB0-AD3D-4F53-B1E5-025BAD769FE5}" type="datetimeFigureOut">
              <a:rPr kumimoji="1" lang="ja-JP" altLang="en-US" smtClean="0"/>
              <a:t>2021/10/5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1C3103-35C1-448C-B7B6-724E0B8A51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0B3A00D-2593-47CB-909A-C64E553C4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D88A0-38B7-4767-ABF1-DDD1A779F8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796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wav"/><Relationship Id="rId7" Type="http://schemas.openxmlformats.org/officeDocument/2006/relationships/image" Target="../media/image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DEF723-830D-411F-922A-AE53F2788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kumimoji="1" lang="en-US" altLang="ja-JP" sz="16600" dirty="0">
                <a:latin typeface="Bodoni MT Black" panose="02070A03080606020203" pitchFamily="18" charset="0"/>
                <a:ea typeface="AR P白丸ＰＯＰ体H" panose="020B0600010101010101" pitchFamily="50" charset="-128"/>
              </a:rPr>
              <a:t>I.T.O</a:t>
            </a:r>
            <a:endParaRPr kumimoji="1" lang="ja-JP" altLang="en-US" sz="16600" dirty="0">
              <a:latin typeface="Bodoni MT Black" panose="02070A03080606020203" pitchFamily="18" charset="0"/>
              <a:ea typeface="AR P白丸ＰＯＰ体H" panose="020B0600010101010101" pitchFamily="50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9A3358A-03AB-4873-AA4C-D006FC54BD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メンバー</a:t>
            </a:r>
            <a:endParaRPr kumimoji="1" lang="en-US" altLang="ja-JP" dirty="0"/>
          </a:p>
          <a:p>
            <a:r>
              <a:rPr lang="ja-JP" altLang="en-US" dirty="0"/>
              <a:t>石本竜雅</a:t>
            </a:r>
            <a:endParaRPr lang="en-US" altLang="ja-JP" dirty="0"/>
          </a:p>
          <a:p>
            <a:r>
              <a:rPr kumimoji="1" lang="ja-JP" altLang="en-US" dirty="0"/>
              <a:t>角田　俊</a:t>
            </a:r>
            <a:endParaRPr kumimoji="1" lang="en-US" altLang="ja-JP" dirty="0"/>
          </a:p>
          <a:p>
            <a:r>
              <a:rPr lang="ja-JP" altLang="en-US" dirty="0"/>
              <a:t>大坪幸生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58204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ED92DB-3126-4528-A77B-80021423C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7200" dirty="0"/>
              <a:t>どのように作るのか？</a:t>
            </a:r>
          </a:p>
        </p:txBody>
      </p:sp>
    </p:spTree>
    <p:extLst>
      <p:ext uri="{BB962C8B-B14F-4D97-AF65-F5344CB8AC3E}">
        <p14:creationId xmlns:p14="http://schemas.microsoft.com/office/powerpoint/2010/main" val="3287625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EEDAB3-2ADA-42D6-94AD-1FF2F689D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41" y="62048"/>
            <a:ext cx="8911687" cy="1280890"/>
          </a:xfrm>
        </p:spPr>
        <p:txBody>
          <a:bodyPr/>
          <a:lstStyle/>
          <a:p>
            <a:r>
              <a:rPr lang="ja-JP" altLang="en-US" dirty="0"/>
              <a:t>入力のための録音プログラム</a:t>
            </a:r>
            <a:endParaRPr kumimoji="1" lang="ja-JP" altLang="en-US" dirty="0"/>
          </a:p>
        </p:txBody>
      </p:sp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D68CA57E-D73E-43F4-B99F-8BDF13A04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667" y="1342938"/>
            <a:ext cx="7237652" cy="4797803"/>
          </a:xfrm>
        </p:spPr>
      </p:pic>
      <p:sp>
        <p:nvSpPr>
          <p:cNvPr id="6" name="吹き出し: 線 5">
            <a:extLst>
              <a:ext uri="{FF2B5EF4-FFF2-40B4-BE49-F238E27FC236}">
                <a16:creationId xmlns:a16="http://schemas.microsoft.com/office/drawing/2014/main" id="{0A795BF7-BE77-401B-A5FC-B1FFB5F0455C}"/>
              </a:ext>
            </a:extLst>
          </p:cNvPr>
          <p:cNvSpPr/>
          <p:nvPr/>
        </p:nvSpPr>
        <p:spPr>
          <a:xfrm>
            <a:off x="8539994" y="2508309"/>
            <a:ext cx="3652006" cy="2357306"/>
          </a:xfrm>
          <a:prstGeom prst="borderCallout1">
            <a:avLst>
              <a:gd name="adj1" fmla="val 24444"/>
              <a:gd name="adj2" fmla="val -294"/>
              <a:gd name="adj3" fmla="val -8142"/>
              <a:gd name="adj4" fmla="val -138754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この数字をいじることによって任意の秒数間録音が可能！</a:t>
            </a:r>
          </a:p>
        </p:txBody>
      </p:sp>
    </p:spTree>
    <p:extLst>
      <p:ext uri="{BB962C8B-B14F-4D97-AF65-F5344CB8AC3E}">
        <p14:creationId xmlns:p14="http://schemas.microsoft.com/office/powerpoint/2010/main" val="3415245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235224-BF25-4BC9-824D-B2CA35388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Librosa</a:t>
            </a:r>
            <a:endParaRPr kumimoji="1" lang="ja-JP" altLang="en-US" dirty="0"/>
          </a:p>
        </p:txBody>
      </p:sp>
      <p:pic>
        <p:nvPicPr>
          <p:cNvPr id="5122" name="Picture 2" descr="../_images/librosa-feature-chroma_stft-1.png">
            <a:extLst>
              <a:ext uri="{FF2B5EF4-FFF2-40B4-BE49-F238E27FC236}">
                <a16:creationId xmlns:a16="http://schemas.microsoft.com/office/drawing/2014/main" id="{121C7027-7C05-4441-8DC7-72995EB40B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16" y="1719263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../_images/librosa-feature-melspectrogram-1.png">
            <a:extLst>
              <a:ext uri="{FF2B5EF4-FFF2-40B4-BE49-F238E27FC236}">
                <a16:creationId xmlns:a16="http://schemas.microsoft.com/office/drawing/2014/main" id="{11237590-7DB3-4FA2-90C5-41457F0EC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284" y="1690688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880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A9478A-195A-411B-8A74-0AE260FD7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ja-JP" altLang="en-US" dirty="0"/>
              <a:t>音階と</a:t>
            </a:r>
            <a:r>
              <a:rPr kumimoji="1" lang="ja-JP" altLang="en-US" dirty="0"/>
              <a:t>周波数</a:t>
            </a:r>
          </a:p>
        </p:txBody>
      </p: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1EB29A60-7FAB-4D68-B120-3E995984BA85}"/>
              </a:ext>
            </a:extLst>
          </p:cNvPr>
          <p:cNvGrpSpPr/>
          <p:nvPr/>
        </p:nvGrpSpPr>
        <p:grpSpPr>
          <a:xfrm>
            <a:off x="2805906" y="893762"/>
            <a:ext cx="6580188" cy="5634038"/>
            <a:chOff x="1054100" y="1155699"/>
            <a:chExt cx="5383531" cy="4811326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A64B356A-36FC-49E9-A8DD-7118CF022758}"/>
                </a:ext>
              </a:extLst>
            </p:cNvPr>
            <p:cNvSpPr txBox="1"/>
            <p:nvPr/>
          </p:nvSpPr>
          <p:spPr>
            <a:xfrm>
              <a:off x="1054100" y="1155700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ド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(C)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5" name="次の値と等しい 4">
              <a:extLst>
                <a:ext uri="{FF2B5EF4-FFF2-40B4-BE49-F238E27FC236}">
                  <a16:creationId xmlns:a16="http://schemas.microsoft.com/office/drawing/2014/main" id="{4EE38AE1-B4AC-4FF7-9A57-CC0979A26A4B}"/>
                </a:ext>
              </a:extLst>
            </p:cNvPr>
            <p:cNvSpPr/>
            <p:nvPr/>
          </p:nvSpPr>
          <p:spPr>
            <a:xfrm>
              <a:off x="2425700" y="1240631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6B33D773-EA09-4382-AAA2-D25E734198F7}"/>
                </a:ext>
              </a:extLst>
            </p:cNvPr>
            <p:cNvSpPr txBox="1"/>
            <p:nvPr/>
          </p:nvSpPr>
          <p:spPr>
            <a:xfrm>
              <a:off x="3479800" y="1155699"/>
              <a:ext cx="2957831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261.63(Hz)</a:t>
              </a: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0AD61A01-D86F-4347-881E-99BB8036E842}"/>
                </a:ext>
              </a:extLst>
            </p:cNvPr>
            <p:cNvSpPr txBox="1"/>
            <p:nvPr/>
          </p:nvSpPr>
          <p:spPr>
            <a:xfrm>
              <a:off x="1054100" y="1868349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レ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(D)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8" name="次の値と等しい 7">
              <a:extLst>
                <a:ext uri="{FF2B5EF4-FFF2-40B4-BE49-F238E27FC236}">
                  <a16:creationId xmlns:a16="http://schemas.microsoft.com/office/drawing/2014/main" id="{5A9F9A9B-8971-4D54-A5E2-131EC9140277}"/>
                </a:ext>
              </a:extLst>
            </p:cNvPr>
            <p:cNvSpPr/>
            <p:nvPr/>
          </p:nvSpPr>
          <p:spPr>
            <a:xfrm>
              <a:off x="2425700" y="1953280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751A87A6-9F0C-4202-84ED-4DB5F99E7B50}"/>
                </a:ext>
              </a:extLst>
            </p:cNvPr>
            <p:cNvSpPr txBox="1"/>
            <p:nvPr/>
          </p:nvSpPr>
          <p:spPr>
            <a:xfrm>
              <a:off x="3479800" y="1868348"/>
              <a:ext cx="2957831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293.67(Hz)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D14B28F1-81E0-4BAD-87A6-CFF13CB2B10E}"/>
                </a:ext>
              </a:extLst>
            </p:cNvPr>
            <p:cNvSpPr txBox="1"/>
            <p:nvPr/>
          </p:nvSpPr>
          <p:spPr>
            <a:xfrm>
              <a:off x="1054100" y="2558258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ミ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(E)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11" name="次の値と等しい 10">
              <a:extLst>
                <a:ext uri="{FF2B5EF4-FFF2-40B4-BE49-F238E27FC236}">
                  <a16:creationId xmlns:a16="http://schemas.microsoft.com/office/drawing/2014/main" id="{12EE99B9-BC0D-4EC9-B9CD-BA5DE5B4FA29}"/>
                </a:ext>
              </a:extLst>
            </p:cNvPr>
            <p:cNvSpPr/>
            <p:nvPr/>
          </p:nvSpPr>
          <p:spPr>
            <a:xfrm>
              <a:off x="2425700" y="2643189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02A06729-F621-4E8C-83AD-83E7348E7012}"/>
                </a:ext>
              </a:extLst>
            </p:cNvPr>
            <p:cNvSpPr txBox="1"/>
            <p:nvPr/>
          </p:nvSpPr>
          <p:spPr>
            <a:xfrm>
              <a:off x="3479800" y="2558257"/>
              <a:ext cx="2957831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329.63(Hz)</a:t>
              </a:r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D8665946-BE17-40B6-A011-C3FDD5121359}"/>
                </a:ext>
              </a:extLst>
            </p:cNvPr>
            <p:cNvSpPr txBox="1"/>
            <p:nvPr/>
          </p:nvSpPr>
          <p:spPr>
            <a:xfrm>
              <a:off x="1054100" y="3237915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ﾌｧ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(F)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17" name="次の値と等しい 16">
              <a:extLst>
                <a:ext uri="{FF2B5EF4-FFF2-40B4-BE49-F238E27FC236}">
                  <a16:creationId xmlns:a16="http://schemas.microsoft.com/office/drawing/2014/main" id="{D7582BDB-5102-49FC-B958-1F0D128ABFD2}"/>
                </a:ext>
              </a:extLst>
            </p:cNvPr>
            <p:cNvSpPr/>
            <p:nvPr/>
          </p:nvSpPr>
          <p:spPr>
            <a:xfrm>
              <a:off x="2425700" y="3322846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F20F5C3F-9868-45E8-86BC-1B85AEF684D8}"/>
                </a:ext>
              </a:extLst>
            </p:cNvPr>
            <p:cNvSpPr txBox="1"/>
            <p:nvPr/>
          </p:nvSpPr>
          <p:spPr>
            <a:xfrm>
              <a:off x="3479800" y="3237914"/>
              <a:ext cx="2957831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349.23(Hz)</a:t>
              </a:r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CC33CE6B-0664-4B08-B645-E23D5FD6FE38}"/>
                </a:ext>
              </a:extLst>
            </p:cNvPr>
            <p:cNvSpPr txBox="1"/>
            <p:nvPr/>
          </p:nvSpPr>
          <p:spPr>
            <a:xfrm>
              <a:off x="1054100" y="3914654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ソ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(G)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20" name="次の値と等しい 19">
              <a:extLst>
                <a:ext uri="{FF2B5EF4-FFF2-40B4-BE49-F238E27FC236}">
                  <a16:creationId xmlns:a16="http://schemas.microsoft.com/office/drawing/2014/main" id="{2E2AE80C-45A7-4CFD-A5F9-EA46EDE6BFE8}"/>
                </a:ext>
              </a:extLst>
            </p:cNvPr>
            <p:cNvSpPr/>
            <p:nvPr/>
          </p:nvSpPr>
          <p:spPr>
            <a:xfrm>
              <a:off x="2425700" y="3999585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DE9FAAF0-47FB-4F8D-A957-09A67696E58D}"/>
                </a:ext>
              </a:extLst>
            </p:cNvPr>
            <p:cNvSpPr txBox="1"/>
            <p:nvPr/>
          </p:nvSpPr>
          <p:spPr>
            <a:xfrm>
              <a:off x="3479800" y="3914653"/>
              <a:ext cx="2957831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391.99(Hz)</a:t>
              </a: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CF0950BC-BA8C-47B2-8167-3D66721302B8}"/>
                </a:ext>
              </a:extLst>
            </p:cNvPr>
            <p:cNvSpPr txBox="1"/>
            <p:nvPr/>
          </p:nvSpPr>
          <p:spPr>
            <a:xfrm>
              <a:off x="1054100" y="4582401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ラ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(A)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23" name="次の値と等しい 22">
              <a:extLst>
                <a:ext uri="{FF2B5EF4-FFF2-40B4-BE49-F238E27FC236}">
                  <a16:creationId xmlns:a16="http://schemas.microsoft.com/office/drawing/2014/main" id="{A826A08B-07BF-4408-B84E-86DF88FE04BD}"/>
                </a:ext>
              </a:extLst>
            </p:cNvPr>
            <p:cNvSpPr/>
            <p:nvPr/>
          </p:nvSpPr>
          <p:spPr>
            <a:xfrm>
              <a:off x="2425700" y="4667332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0D11999F-8EB6-4098-98A8-AD474EECA091}"/>
                </a:ext>
              </a:extLst>
            </p:cNvPr>
            <p:cNvSpPr txBox="1"/>
            <p:nvPr/>
          </p:nvSpPr>
          <p:spPr>
            <a:xfrm>
              <a:off x="3479801" y="4582400"/>
              <a:ext cx="2957830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440.00(Hz)</a:t>
              </a: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7A6D8CAA-D643-469D-8778-AC9EDE017B36}"/>
                </a:ext>
              </a:extLst>
            </p:cNvPr>
            <p:cNvSpPr txBox="1"/>
            <p:nvPr/>
          </p:nvSpPr>
          <p:spPr>
            <a:xfrm>
              <a:off x="1054100" y="5259139"/>
              <a:ext cx="1562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シ</a:t>
              </a:r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(B)</a:t>
              </a:r>
              <a:endParaRPr kumimoji="1"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endParaRPr>
            </a:p>
          </p:txBody>
        </p:sp>
        <p:sp>
          <p:nvSpPr>
            <p:cNvPr id="26" name="次の値と等しい 25">
              <a:extLst>
                <a:ext uri="{FF2B5EF4-FFF2-40B4-BE49-F238E27FC236}">
                  <a16:creationId xmlns:a16="http://schemas.microsoft.com/office/drawing/2014/main" id="{4A24845F-D6BB-49D0-9AEF-68D5AE78F29A}"/>
                </a:ext>
              </a:extLst>
            </p:cNvPr>
            <p:cNvSpPr/>
            <p:nvPr/>
          </p:nvSpPr>
          <p:spPr>
            <a:xfrm>
              <a:off x="2425700" y="5344070"/>
              <a:ext cx="914400" cy="538023"/>
            </a:xfrm>
            <a:prstGeom prst="mathEqual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C6EA7718-F933-457C-B77E-22FCDF46A705}"/>
                </a:ext>
              </a:extLst>
            </p:cNvPr>
            <p:cNvSpPr txBox="1"/>
            <p:nvPr/>
          </p:nvSpPr>
          <p:spPr>
            <a:xfrm>
              <a:off x="3479801" y="5259138"/>
              <a:ext cx="2957830" cy="6390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4000" dirty="0">
                  <a:latin typeface="UD デジタル 教科書体 NK-B" panose="02020700000000000000" pitchFamily="18" charset="-128"/>
                  <a:ea typeface="UD デジタル 教科書体 NK-B" panose="02020700000000000000" pitchFamily="18" charset="-128"/>
                </a:rPr>
                <a:t>493.89(Hz)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8713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A9478A-195A-411B-8A74-0AE260FD7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ja-JP" altLang="en-US" dirty="0"/>
              <a:t>音階と</a:t>
            </a:r>
            <a:r>
              <a:rPr kumimoji="1" lang="ja-JP" altLang="en-US" dirty="0"/>
              <a:t>周波数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58AD972-31F6-4121-8AAB-6A20C98F5BA0}"/>
              </a:ext>
            </a:extLst>
          </p:cNvPr>
          <p:cNvSpPr txBox="1"/>
          <p:nvPr/>
        </p:nvSpPr>
        <p:spPr>
          <a:xfrm>
            <a:off x="288036" y="3075057"/>
            <a:ext cx="467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ラ</a:t>
            </a:r>
            <a:r>
              <a:rPr kumimoji="1" lang="en-US" altLang="ja-JP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(A4)(440.00Hz)</a:t>
            </a:r>
            <a:endParaRPr kumimoji="1" lang="ja-JP" altLang="en-US" sz="40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F8E2CAF5-48EA-4EBC-A113-006DD85FA169}"/>
              </a:ext>
            </a:extLst>
          </p:cNvPr>
          <p:cNvSpPr/>
          <p:nvPr/>
        </p:nvSpPr>
        <p:spPr>
          <a:xfrm rot="20638869">
            <a:off x="4730750" y="2480133"/>
            <a:ext cx="2730500" cy="7239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29" name="矢印: 右 28">
            <a:extLst>
              <a:ext uri="{FF2B5EF4-FFF2-40B4-BE49-F238E27FC236}">
                <a16:creationId xmlns:a16="http://schemas.microsoft.com/office/drawing/2014/main" id="{549F3618-2D39-4A71-8AF8-58F63C1E1040}"/>
              </a:ext>
            </a:extLst>
          </p:cNvPr>
          <p:cNvSpPr/>
          <p:nvPr/>
        </p:nvSpPr>
        <p:spPr>
          <a:xfrm rot="1088255">
            <a:off x="4728718" y="3836018"/>
            <a:ext cx="2730500" cy="7239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47B80AA3-5A07-483C-94B8-E79B65F3CC05}"/>
              </a:ext>
            </a:extLst>
          </p:cNvPr>
          <p:cNvSpPr txBox="1"/>
          <p:nvPr/>
        </p:nvSpPr>
        <p:spPr>
          <a:xfrm>
            <a:off x="7226300" y="2190200"/>
            <a:ext cx="467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ラ</a:t>
            </a:r>
            <a:r>
              <a:rPr kumimoji="1" lang="en-US" altLang="ja-JP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(A3)(220.00Hz)</a:t>
            </a:r>
            <a:endParaRPr kumimoji="1" lang="ja-JP" altLang="en-US" sz="40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65D3233-0B29-41B2-928C-638CD536267B}"/>
              </a:ext>
            </a:extLst>
          </p:cNvPr>
          <p:cNvSpPr txBox="1"/>
          <p:nvPr/>
        </p:nvSpPr>
        <p:spPr>
          <a:xfrm>
            <a:off x="7226300" y="4252295"/>
            <a:ext cx="467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ラ</a:t>
            </a:r>
            <a:r>
              <a:rPr kumimoji="1" lang="en-US" altLang="ja-JP" sz="4000" dirty="0">
                <a:latin typeface="UD デジタル 教科書体 N-B" panose="02020700000000000000" pitchFamily="17" charset="-128"/>
                <a:ea typeface="UD デジタル 教科書体 N-B" panose="02020700000000000000" pitchFamily="17" charset="-128"/>
              </a:rPr>
              <a:t>(A5)(880.00Hz)</a:t>
            </a:r>
            <a:endParaRPr kumimoji="1" lang="ja-JP" altLang="en-US" sz="4000" dirty="0">
              <a:latin typeface="UD デジタル 教科書体 N-B" panose="02020700000000000000" pitchFamily="17" charset="-128"/>
              <a:ea typeface="UD デジタル 教科書体 N-B" panose="02020700000000000000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2103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EEDAB3-2ADA-42D6-94AD-1FF2F689D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17446"/>
            <a:ext cx="10515600" cy="1208117"/>
          </a:xfrm>
        </p:spPr>
        <p:txBody>
          <a:bodyPr/>
          <a:lstStyle/>
          <a:p>
            <a:r>
              <a:rPr lang="ja-JP" altLang="en-US" dirty="0"/>
              <a:t>人口知能</a:t>
            </a:r>
            <a:endParaRPr kumimoji="1" lang="ja-JP" altLang="en-US" dirty="0"/>
          </a:p>
        </p:txBody>
      </p:sp>
      <p:pic>
        <p:nvPicPr>
          <p:cNvPr id="6146" name="Picture 2" descr="Gyazo">
            <a:extLst>
              <a:ext uri="{FF2B5EF4-FFF2-40B4-BE49-F238E27FC236}">
                <a16:creationId xmlns:a16="http://schemas.microsoft.com/office/drawing/2014/main" id="{3B1E6295-10FE-4FD4-AF29-883EB06C9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388" y="1325563"/>
            <a:ext cx="9525000" cy="551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652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83E122-3563-446D-971D-6A3C1D99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345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機械学習と深層学習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2126A7-F8A8-48F8-9BFF-B74BC21330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パーセプトロンとニューラルネットワーク</a:t>
            </a:r>
          </a:p>
        </p:txBody>
      </p:sp>
    </p:spTree>
    <p:extLst>
      <p:ext uri="{BB962C8B-B14F-4D97-AF65-F5344CB8AC3E}">
        <p14:creationId xmlns:p14="http://schemas.microsoft.com/office/powerpoint/2010/main" val="1655120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796FD6-4EEC-41EB-AF4D-91DD3133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496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深層学習の</a:t>
            </a:r>
            <a:r>
              <a:rPr lang="ja-JP" altLang="en-US" dirty="0"/>
              <a:t>実装の仕方</a:t>
            </a:r>
            <a:r>
              <a:rPr kumimoji="1" lang="ja-JP" altLang="en-US" dirty="0"/>
              <a:t>について</a:t>
            </a:r>
          </a:p>
        </p:txBody>
      </p:sp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D473BDB3-7C66-41D2-B7CC-4737216F8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" y="1425059"/>
            <a:ext cx="11595510" cy="4162009"/>
          </a:xfrm>
        </p:spPr>
      </p:pic>
    </p:spTree>
    <p:extLst>
      <p:ext uri="{BB962C8B-B14F-4D97-AF65-F5344CB8AC3E}">
        <p14:creationId xmlns:p14="http://schemas.microsoft.com/office/powerpoint/2010/main" val="2996549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35A8B5-E47A-4C14-8135-5A13E62C1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94"/>
            <a:ext cx="10515600" cy="1325563"/>
          </a:xfrm>
        </p:spPr>
        <p:txBody>
          <a:bodyPr/>
          <a:lstStyle/>
          <a:p>
            <a:r>
              <a:rPr lang="ja-JP" altLang="en-US" dirty="0"/>
              <a:t>深層学習の実装の仕方について</a:t>
            </a:r>
            <a:endParaRPr kumimoji="1" lang="ja-JP" altLang="en-US" dirty="0"/>
          </a:p>
        </p:txBody>
      </p:sp>
      <p:pic>
        <p:nvPicPr>
          <p:cNvPr id="4" name="コンテンツ プレースホルダー 4">
            <a:extLst>
              <a:ext uri="{FF2B5EF4-FFF2-40B4-BE49-F238E27FC236}">
                <a16:creationId xmlns:a16="http://schemas.microsoft.com/office/drawing/2014/main" id="{9334C11E-75B4-404D-B587-95C97FD7F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803"/>
          <a:stretch/>
        </p:blipFill>
        <p:spPr>
          <a:xfrm>
            <a:off x="0" y="1329757"/>
            <a:ext cx="5257800" cy="5401651"/>
          </a:xfr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49381BD1-3F6D-4EEE-86AF-498A85C51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708" y="1329756"/>
            <a:ext cx="8769293" cy="293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8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796FD6-4EEC-41EB-AF4D-91DD3133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ja-JP" altLang="en-US" dirty="0"/>
              <a:t>深層学習の実装の仕方について</a:t>
            </a:r>
            <a:endParaRPr kumimoji="1" lang="ja-JP" altLang="en-US" dirty="0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31582ADE-D01C-4491-9BFC-0CD420663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803"/>
          <a:stretch/>
        </p:blipFill>
        <p:spPr>
          <a:xfrm>
            <a:off x="-735" y="1325563"/>
            <a:ext cx="5258536" cy="5402408"/>
          </a:xfr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3548B90-4544-4C49-911A-A544F16A3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99" y="1325562"/>
            <a:ext cx="8740501" cy="27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56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5C058954-9D34-454C-93D0-D775550F5BBA}"/>
              </a:ext>
            </a:extLst>
          </p:cNvPr>
          <p:cNvSpPr/>
          <p:nvPr/>
        </p:nvSpPr>
        <p:spPr>
          <a:xfrm>
            <a:off x="4356100" y="2380059"/>
            <a:ext cx="5410200" cy="3441700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8EE1C01-1F59-43A3-845A-ACFA80FD3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ベースギターの自動採譜</a:t>
            </a:r>
            <a:r>
              <a:rPr kumimoji="1" lang="en-US" altLang="ja-JP" dirty="0"/>
              <a:t>Web</a:t>
            </a:r>
            <a:r>
              <a:rPr kumimoji="1" lang="ja-JP" altLang="en-US" dirty="0"/>
              <a:t>アプリ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7DC9122-C43C-4F0E-A125-3AE9A41E8E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878681"/>
            <a:ext cx="10629900" cy="5979319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B9C9B6D-E663-4A60-BAB5-86ADF62481F4}"/>
              </a:ext>
            </a:extLst>
          </p:cNvPr>
          <p:cNvSpPr txBox="1"/>
          <p:nvPr/>
        </p:nvSpPr>
        <p:spPr>
          <a:xfrm>
            <a:off x="1416050" y="5794652"/>
            <a:ext cx="140335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ja-JP" altLang="en-US" dirty="0"/>
              <a:t>深層学習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4563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796FD6-4EEC-41EB-AF4D-91DD3133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ja-JP" altLang="en-US" dirty="0"/>
              <a:t>深層学習の実装の仕方について</a:t>
            </a:r>
            <a:endParaRPr kumimoji="1" lang="ja-JP" altLang="en-US" dirty="0"/>
          </a:p>
        </p:txBody>
      </p:sp>
      <p:pic>
        <p:nvPicPr>
          <p:cNvPr id="7" name="コンテンツ プレースホルダー 4">
            <a:extLst>
              <a:ext uri="{FF2B5EF4-FFF2-40B4-BE49-F238E27FC236}">
                <a16:creationId xmlns:a16="http://schemas.microsoft.com/office/drawing/2014/main" id="{31582ADE-D01C-4491-9BFC-0CD420663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803"/>
          <a:stretch/>
        </p:blipFill>
        <p:spPr>
          <a:xfrm>
            <a:off x="-735" y="1325563"/>
            <a:ext cx="5258536" cy="5402408"/>
          </a:xfr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FEBCA47B-744E-48F0-8C4A-1511483B88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737" y="1325563"/>
            <a:ext cx="8732263" cy="27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06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FD7830-5C48-4EC8-A41B-A06E19950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活性化関数とは？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0D6D6D-C4CD-4997-990F-5381F19A0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0525"/>
            <a:ext cx="10515600" cy="4351338"/>
          </a:xfrm>
        </p:spPr>
        <p:txBody>
          <a:bodyPr/>
          <a:lstStyle/>
          <a:p>
            <a:r>
              <a:rPr lang="ja-JP" altLang="en-US" dirty="0"/>
              <a:t>活性化関数は、その値を次のニューロンに </a:t>
            </a:r>
            <a:r>
              <a:rPr lang="ja-JP" altLang="en-US" b="1" dirty="0"/>
              <a:t>「どのように出力するか」</a:t>
            </a:r>
            <a:r>
              <a:rPr lang="ja-JP" altLang="en-US" dirty="0"/>
              <a:t> を決めます。</a:t>
            </a:r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5" name="Picture 2" descr="活性化関数">
            <a:extLst>
              <a:ext uri="{FF2B5EF4-FFF2-40B4-BE49-F238E27FC236}">
                <a16:creationId xmlns:a16="http://schemas.microsoft.com/office/drawing/2014/main" id="{1603DB01-F46A-4DA1-9EBE-6DA6D29152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3896" b="47167"/>
          <a:stretch/>
        </p:blipFill>
        <p:spPr bwMode="auto">
          <a:xfrm>
            <a:off x="2594062" y="2722564"/>
            <a:ext cx="6335021" cy="328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792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BA5360-17CB-4963-BBB1-DA1E9B85D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今後の課題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D063A4-B2EA-40D5-9114-87B4E1AA4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練習データをどこから調達してくるか</a:t>
            </a:r>
            <a:endParaRPr kumimoji="1" lang="en-US" altLang="ja-JP" dirty="0"/>
          </a:p>
          <a:p>
            <a:r>
              <a:rPr lang="ja-JP" altLang="en-US" dirty="0"/>
              <a:t>出力の際、</a:t>
            </a:r>
            <a:r>
              <a:rPr lang="en-US" altLang="ja-JP" dirty="0"/>
              <a:t>midi</a:t>
            </a:r>
            <a:r>
              <a:rPr lang="ja-JP" altLang="en-US" dirty="0"/>
              <a:t>ファイルをどのように作成するか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84926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6003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ED92DB-3126-4528-A77B-80021423C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7200" dirty="0"/>
              <a:t>ベースギターとは？？？</a:t>
            </a:r>
          </a:p>
        </p:txBody>
      </p:sp>
    </p:spTree>
    <p:extLst>
      <p:ext uri="{BB962C8B-B14F-4D97-AF65-F5344CB8AC3E}">
        <p14:creationId xmlns:p14="http://schemas.microsoft.com/office/powerpoint/2010/main" val="2689819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3416C5-2A8E-4FE5-8C96-82E0DD23D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886700" cy="752475"/>
          </a:xfrm>
        </p:spPr>
        <p:txBody>
          <a:bodyPr/>
          <a:lstStyle/>
          <a:p>
            <a:r>
              <a:rPr kumimoji="1" lang="ja-JP" altLang="en-US" dirty="0"/>
              <a:t>ベースギター</a:t>
            </a:r>
          </a:p>
        </p:txBody>
      </p:sp>
      <p:pic>
        <p:nvPicPr>
          <p:cNvPr id="1026" name="Picture 2" descr="Gyazo">
            <a:extLst>
              <a:ext uri="{FF2B5EF4-FFF2-40B4-BE49-F238E27FC236}">
                <a16:creationId xmlns:a16="http://schemas.microsoft.com/office/drawing/2014/main" id="{1B33A092-EDB4-45C6-9484-38CFFC9285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462033" y="-1036944"/>
            <a:ext cx="5267934" cy="979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029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B49B50-FEED-41F3-AB73-755F21B8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普通のギター</a:t>
            </a:r>
          </a:p>
        </p:txBody>
      </p:sp>
      <p:pic>
        <p:nvPicPr>
          <p:cNvPr id="2050" name="Picture 2" descr="Gyazo">
            <a:extLst>
              <a:ext uri="{FF2B5EF4-FFF2-40B4-BE49-F238E27FC236}">
                <a16:creationId xmlns:a16="http://schemas.microsoft.com/office/drawing/2014/main" id="{4FFEE85B-5742-4874-8A92-20A040CD3D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865" y="1416648"/>
            <a:ext cx="5452270" cy="5441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682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06F710-264B-4EB1-80B3-9F45746AB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kumimoji="1" lang="ja-JP" altLang="en-US" dirty="0"/>
              <a:t>それぞれの違い　</a:t>
            </a:r>
          </a:p>
        </p:txBody>
      </p:sp>
      <p:pic>
        <p:nvPicPr>
          <p:cNvPr id="3074" name="Picture 2" descr="ヤマハ PACIFICA612VIIFM [IDB] (エレキギター) 価格比較 - 価格.com">
            <a:extLst>
              <a:ext uri="{FF2B5EF4-FFF2-40B4-BE49-F238E27FC236}">
                <a16:creationId xmlns:a16="http://schemas.microsoft.com/office/drawing/2014/main" id="{24BECF6E-4397-4C0C-8FF0-636D931A2B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2" y="926998"/>
            <a:ext cx="6243638" cy="6243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Gyazo">
            <a:extLst>
              <a:ext uri="{FF2B5EF4-FFF2-40B4-BE49-F238E27FC236}">
                <a16:creationId xmlns:a16="http://schemas.microsoft.com/office/drawing/2014/main" id="{49ACE934-C721-4E24-BB80-313F4402B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411" y="926998"/>
            <a:ext cx="3190878" cy="5931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uitar">
            <a:hlinkClick r:id="" action="ppaction://media"/>
            <a:extLst>
              <a:ext uri="{FF2B5EF4-FFF2-40B4-BE49-F238E27FC236}">
                <a16:creationId xmlns:a16="http://schemas.microsoft.com/office/drawing/2014/main" id="{ED47E128-0195-4C6C-945C-B27F8E623A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7680" y="5696126"/>
            <a:ext cx="713064" cy="657124"/>
          </a:xfrm>
          <a:prstGeom prst="rect">
            <a:avLst/>
          </a:prstGeom>
        </p:spPr>
      </p:pic>
      <p:pic>
        <p:nvPicPr>
          <p:cNvPr id="4" name="bass">
            <a:hlinkClick r:id="" action="ppaction://media"/>
            <a:extLst>
              <a:ext uri="{FF2B5EF4-FFF2-40B4-BE49-F238E27FC236}">
                <a16:creationId xmlns:a16="http://schemas.microsoft.com/office/drawing/2014/main" id="{4EA622EF-AF29-48A0-8710-9208D5641AC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532562" y="57163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86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ED92DB-3126-4528-A77B-80021423C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ja-JP" sz="7200" dirty="0"/>
              <a:t>Tab</a:t>
            </a:r>
            <a:r>
              <a:rPr lang="ja-JP" altLang="en-US" sz="7200" dirty="0"/>
              <a:t>譜</a:t>
            </a:r>
            <a:r>
              <a:rPr kumimoji="1" lang="ja-JP" altLang="en-US" sz="7200" dirty="0"/>
              <a:t>とは？？？</a:t>
            </a:r>
          </a:p>
        </p:txBody>
      </p:sp>
    </p:spTree>
    <p:extLst>
      <p:ext uri="{BB962C8B-B14F-4D97-AF65-F5344CB8AC3E}">
        <p14:creationId xmlns:p14="http://schemas.microsoft.com/office/powerpoint/2010/main" val="1060084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DEF00F-19D5-4BF6-A960-D90CC3953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Tab</a:t>
            </a:r>
            <a:r>
              <a:rPr kumimoji="1" lang="ja-JP" altLang="en-US" dirty="0"/>
              <a:t>譜とは？</a:t>
            </a:r>
          </a:p>
        </p:txBody>
      </p:sp>
      <p:pic>
        <p:nvPicPr>
          <p:cNvPr id="4098" name="Picture 2" descr="Gyazo">
            <a:extLst>
              <a:ext uri="{FF2B5EF4-FFF2-40B4-BE49-F238E27FC236}">
                <a16:creationId xmlns:a16="http://schemas.microsoft.com/office/drawing/2014/main" id="{75258BC6-487B-41E6-83E8-5E549B186D6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1052512"/>
            <a:ext cx="950595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191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DEF00F-19D5-4BF6-A960-D90CC3953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kumimoji="1" lang="en-US" altLang="ja-JP" dirty="0"/>
              <a:t>Tab</a:t>
            </a:r>
            <a:r>
              <a:rPr kumimoji="1" lang="ja-JP" altLang="en-US" dirty="0"/>
              <a:t>譜とは？</a:t>
            </a:r>
          </a:p>
        </p:txBody>
      </p:sp>
      <p:pic>
        <p:nvPicPr>
          <p:cNvPr id="1028" name="Picture 4" descr="ベースのスラップ検定！ベースレス音源とタブ譜を公開中！ | pinkhage.com">
            <a:extLst>
              <a:ext uri="{FF2B5EF4-FFF2-40B4-BE49-F238E27FC236}">
                <a16:creationId xmlns:a16="http://schemas.microsoft.com/office/drawing/2014/main" id="{2277532B-9312-4763-A69D-1AF952A8E9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090" y="1343818"/>
            <a:ext cx="9411819" cy="508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168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258</Words>
  <Application>Microsoft Office PowerPoint</Application>
  <PresentationFormat>ワイド画面</PresentationFormat>
  <Paragraphs>49</Paragraphs>
  <Slides>23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32" baseType="lpstr">
      <vt:lpstr>AR P白丸ＰＯＰ体H</vt:lpstr>
      <vt:lpstr>UD デジタル 教科書体 N-B</vt:lpstr>
      <vt:lpstr>UD デジタル 教科書体 NK-B</vt:lpstr>
      <vt:lpstr>游ゴシック</vt:lpstr>
      <vt:lpstr>游ゴシック Light</vt:lpstr>
      <vt:lpstr>Arial</vt:lpstr>
      <vt:lpstr>Arial Black</vt:lpstr>
      <vt:lpstr>Bodoni MT Black</vt:lpstr>
      <vt:lpstr>Office テーマ</vt:lpstr>
      <vt:lpstr>I.T.O</vt:lpstr>
      <vt:lpstr>ベースギターの自動採譜Webアプリ</vt:lpstr>
      <vt:lpstr>ベースギターとは？？？</vt:lpstr>
      <vt:lpstr>ベースギター</vt:lpstr>
      <vt:lpstr>普通のギター</vt:lpstr>
      <vt:lpstr>それぞれの違い　</vt:lpstr>
      <vt:lpstr>Tab譜とは？？？</vt:lpstr>
      <vt:lpstr>Tab譜とは？</vt:lpstr>
      <vt:lpstr>Tab譜とは？</vt:lpstr>
      <vt:lpstr>どのように作るのか？</vt:lpstr>
      <vt:lpstr>入力のための録音プログラム</vt:lpstr>
      <vt:lpstr>Librosa</vt:lpstr>
      <vt:lpstr>音階と周波数</vt:lpstr>
      <vt:lpstr>音階と周波数</vt:lpstr>
      <vt:lpstr>人口知能</vt:lpstr>
      <vt:lpstr>機械学習と深層学習</vt:lpstr>
      <vt:lpstr>深層学習の実装の仕方について</vt:lpstr>
      <vt:lpstr>深層学習の実装の仕方について</vt:lpstr>
      <vt:lpstr>深層学習の実装の仕方について</vt:lpstr>
      <vt:lpstr>深層学習の実装の仕方について</vt:lpstr>
      <vt:lpstr>活性化関数とは？</vt:lpstr>
      <vt:lpstr>今後の課題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I.T.O</dc:title>
  <dc:creator>ユグ333</dc:creator>
  <cp:lastModifiedBy>石本 竜雅</cp:lastModifiedBy>
  <cp:revision>28</cp:revision>
  <dcterms:created xsi:type="dcterms:W3CDTF">2021-09-29T00:52:13Z</dcterms:created>
  <dcterms:modified xsi:type="dcterms:W3CDTF">2021-10-05T05:13:28Z</dcterms:modified>
</cp:coreProperties>
</file>

<file path=docProps/thumbnail.jpeg>
</file>